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2"/>
  </p:notesMasterIdLst>
  <p:handoutMasterIdLst>
    <p:handoutMasterId r:id="rId23"/>
  </p:handoutMasterIdLst>
  <p:sldIdLst>
    <p:sldId id="265" r:id="rId5"/>
    <p:sldId id="310" r:id="rId6"/>
    <p:sldId id="311" r:id="rId7"/>
    <p:sldId id="320" r:id="rId8"/>
    <p:sldId id="321" r:id="rId9"/>
    <p:sldId id="322" r:id="rId10"/>
    <p:sldId id="323" r:id="rId11"/>
    <p:sldId id="324" r:id="rId12"/>
    <p:sldId id="325" r:id="rId13"/>
    <p:sldId id="326" r:id="rId14"/>
    <p:sldId id="328" r:id="rId15"/>
    <p:sldId id="329" r:id="rId16"/>
    <p:sldId id="332" r:id="rId17"/>
    <p:sldId id="333" r:id="rId18"/>
    <p:sldId id="330" r:id="rId19"/>
    <p:sldId id="331" r:id="rId20"/>
    <p:sldId id="327" r:id="rId21"/>
  </p:sldIdLst>
  <p:sldSz cx="12188825" cy="6858000"/>
  <p:notesSz cx="6858000" cy="9144000"/>
  <p:custDataLst>
    <p:tags r:id="rId24"/>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varScale="1">
        <p:scale>
          <a:sx n="69" d="100"/>
          <a:sy n="69" d="100"/>
        </p:scale>
        <p:origin x="696"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15/02/2017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15/02/2017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15/02/2017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15/02/2017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15/02/2017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15/02/2017</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gizmologia.com/tag/80211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485900" y="1268760"/>
            <a:ext cx="9061646" cy="1960240"/>
          </a:xfrm>
        </p:spPr>
        <p:txBody>
          <a:bodyPr rtlCol="0">
            <a:normAutofit/>
          </a:bodyPr>
          <a:lstStyle/>
          <a:p>
            <a:pPr algn="ctr" rtl="0"/>
            <a:r>
              <a:rPr lang="es-ES" sz="4400" dirty="0"/>
              <a:t>ESCUELA POLI</a:t>
            </a:r>
            <a:r>
              <a:rPr lang="es-EC" sz="4400" dirty="0"/>
              <a:t>TÉCNICA NACIONAL</a:t>
            </a:r>
            <a:br>
              <a:rPr lang="es-EC" sz="4400" dirty="0"/>
            </a:br>
            <a:br>
              <a:rPr lang="es-EC" sz="4400" dirty="0"/>
            </a:br>
            <a:r>
              <a:rPr lang="es-EC" sz="4400" dirty="0"/>
              <a:t>REDES DE COMUNICACIÓN</a:t>
            </a:r>
            <a:endParaRPr lang="es-ES" sz="4400" dirty="0"/>
          </a:p>
        </p:txBody>
      </p:sp>
      <p:sp>
        <p:nvSpPr>
          <p:cNvPr id="4" name="Subtítulo 3"/>
          <p:cNvSpPr>
            <a:spLocks noGrp="1"/>
          </p:cNvSpPr>
          <p:nvPr>
            <p:ph type="subTitle" idx="1"/>
          </p:nvPr>
        </p:nvSpPr>
        <p:spPr>
          <a:xfrm>
            <a:off x="2494012" y="3645024"/>
            <a:ext cx="6120680" cy="648072"/>
          </a:xfrm>
        </p:spPr>
        <p:txBody>
          <a:bodyPr rtlCol="0"/>
          <a:lstStyle/>
          <a:p>
            <a:pPr rtl="0"/>
            <a:r>
              <a:rPr lang="es-ES" dirty="0"/>
              <a:t>Comunicación mediante </a:t>
            </a:r>
            <a:r>
              <a:rPr lang="es-ES" dirty="0" err="1"/>
              <a:t>wi</a:t>
            </a:r>
            <a:r>
              <a:rPr lang="es-ES" dirty="0"/>
              <a:t>-fi </a:t>
            </a:r>
            <a:r>
              <a:rPr lang="es-ES" dirty="0" err="1"/>
              <a:t>direct</a:t>
            </a:r>
            <a:endParaRPr lang="es-ES" dirty="0"/>
          </a:p>
        </p:txBody>
      </p:sp>
      <p:sp>
        <p:nvSpPr>
          <p:cNvPr id="5" name="Subtítulo 3"/>
          <p:cNvSpPr txBox="1">
            <a:spLocks/>
          </p:cNvSpPr>
          <p:nvPr/>
        </p:nvSpPr>
        <p:spPr>
          <a:xfrm>
            <a:off x="297768" y="4683999"/>
            <a:ext cx="5256584" cy="17442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s-ES" b="1" dirty="0">
                <a:solidFill>
                  <a:schemeClr val="accent2">
                    <a:lumMod val="75000"/>
                  </a:schemeClr>
                </a:solidFill>
              </a:rPr>
              <a:t>Integrantes:               </a:t>
            </a:r>
          </a:p>
          <a:p>
            <a:pPr algn="r"/>
            <a:r>
              <a:rPr lang="es-ES" b="1" dirty="0">
                <a:solidFill>
                  <a:schemeClr val="accent2">
                    <a:lumMod val="75000"/>
                  </a:schemeClr>
                </a:solidFill>
              </a:rPr>
              <a:t>Ayala Carlos</a:t>
            </a:r>
          </a:p>
          <a:p>
            <a:pPr algn="r"/>
            <a:r>
              <a:rPr lang="es-ES" b="1" dirty="0">
                <a:solidFill>
                  <a:schemeClr val="accent2">
                    <a:lumMod val="75000"/>
                  </a:schemeClr>
                </a:solidFill>
              </a:rPr>
              <a:t>Cadena Paul</a:t>
            </a:r>
          </a:p>
          <a:p>
            <a:pPr algn="r"/>
            <a:r>
              <a:rPr lang="es-ES" b="1" dirty="0">
                <a:solidFill>
                  <a:schemeClr val="accent2">
                    <a:lumMod val="75000"/>
                  </a:schemeClr>
                </a:solidFill>
              </a:rPr>
              <a:t>Chicaiza Christian</a:t>
            </a:r>
          </a:p>
          <a:p>
            <a:pPr algn="r"/>
            <a:r>
              <a:rPr lang="es-ES" b="1" dirty="0">
                <a:solidFill>
                  <a:schemeClr val="accent2">
                    <a:lumMod val="75000"/>
                  </a:schemeClr>
                </a:solidFill>
              </a:rPr>
              <a:t>Miranda Alexis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56" y="243501"/>
            <a:ext cx="2002545" cy="1218470"/>
          </a:xfrm>
          <a:prstGeom prst="rect">
            <a:avLst/>
          </a:prstGeom>
        </p:spPr>
      </p:pic>
      <p:pic>
        <p:nvPicPr>
          <p:cNvPr id="6" name="Picture 5"/>
          <p:cNvPicPr>
            <a:picLocks noChangeAspect="1"/>
          </p:cNvPicPr>
          <p:nvPr/>
        </p:nvPicPr>
        <p:blipFill>
          <a:blip r:embed="rId3"/>
          <a:stretch>
            <a:fillRect/>
          </a:stretch>
        </p:blipFill>
        <p:spPr>
          <a:xfrm rot="21039554">
            <a:off x="9581864" y="3347788"/>
            <a:ext cx="1537707" cy="3170384"/>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490" y="1318741"/>
            <a:ext cx="10515600" cy="1325563"/>
          </a:xfrm>
        </p:spPr>
        <p:txBody>
          <a:bodyPr/>
          <a:lstStyle/>
          <a:p>
            <a:r>
              <a:rPr lang="es-EC" dirty="0"/>
              <a:t>P2pDestinationDevice, una abstracción WifiP2pDevice</a:t>
            </a:r>
          </a:p>
        </p:txBody>
      </p:sp>
      <p:sp>
        <p:nvSpPr>
          <p:cNvPr id="3" name="Marcador de contenido 2"/>
          <p:cNvSpPr>
            <a:spLocks noGrp="1"/>
          </p:cNvSpPr>
          <p:nvPr>
            <p:ph idx="1"/>
          </p:nvPr>
        </p:nvSpPr>
        <p:spPr>
          <a:xfrm>
            <a:off x="810490" y="3582805"/>
            <a:ext cx="10515600" cy="1790411"/>
          </a:xfrm>
        </p:spPr>
        <p:txBody>
          <a:bodyPr/>
          <a:lstStyle/>
          <a:p>
            <a:pPr marL="0" indent="0">
              <a:buNone/>
            </a:pPr>
            <a:r>
              <a:rPr lang="es-EC" dirty="0"/>
              <a:t>Enviamos la dirección IP del cliente para el propio cliente desde su GO, para poder almacenarlos en una variable y utilizar esta información para las siguientes necesidades, como lo será la tabla de enrutamiento.</a:t>
            </a:r>
          </a:p>
          <a:p>
            <a:pPr marL="0" indent="0">
              <a:buNone/>
            </a:pPr>
            <a:endParaRPr lang="es-EC" dirty="0"/>
          </a:p>
        </p:txBody>
      </p:sp>
    </p:spTree>
    <p:extLst>
      <p:ext uri="{BB962C8B-B14F-4D97-AF65-F5344CB8AC3E}">
        <p14:creationId xmlns:p14="http://schemas.microsoft.com/office/powerpoint/2010/main" val="376659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709867"/>
            <a:ext cx="10515600" cy="1535864"/>
          </a:xfrm>
        </p:spPr>
        <p:txBody>
          <a:bodyPr/>
          <a:lstStyle/>
          <a:p>
            <a:r>
              <a:rPr lang="es-EC" dirty="0"/>
              <a:t>Dirección IP GO </a:t>
            </a:r>
            <a:br>
              <a:rPr lang="es-EC" dirty="0"/>
            </a:br>
            <a:r>
              <a:rPr lang="es-EC" dirty="0"/>
              <a:t>MainActivity.java</a:t>
            </a:r>
          </a:p>
        </p:txBody>
      </p:sp>
      <p:pic>
        <p:nvPicPr>
          <p:cNvPr id="3" name="Imagen 2"/>
          <p:cNvPicPr>
            <a:picLocks noChangeAspect="1"/>
          </p:cNvPicPr>
          <p:nvPr/>
        </p:nvPicPr>
        <p:blipFill>
          <a:blip r:embed="rId2"/>
          <a:stretch>
            <a:fillRect/>
          </a:stretch>
        </p:blipFill>
        <p:spPr>
          <a:xfrm>
            <a:off x="125013" y="3136068"/>
            <a:ext cx="11941973" cy="1949116"/>
          </a:xfrm>
          <a:prstGeom prst="rect">
            <a:avLst/>
          </a:prstGeom>
        </p:spPr>
      </p:pic>
    </p:spTree>
    <p:extLst>
      <p:ext uri="{BB962C8B-B14F-4D97-AF65-F5344CB8AC3E}">
        <p14:creationId xmlns:p14="http://schemas.microsoft.com/office/powerpoint/2010/main" val="793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838200" y="970847"/>
            <a:ext cx="10515600" cy="2185570"/>
          </a:xfrm>
        </p:spPr>
        <p:txBody>
          <a:bodyPr>
            <a:normAutofit/>
          </a:bodyPr>
          <a:lstStyle/>
          <a:p>
            <a:r>
              <a:rPr lang="es-EC" dirty="0"/>
              <a:t>Dirección IP del cliente</a:t>
            </a:r>
            <a:br>
              <a:rPr lang="es-EC" dirty="0"/>
            </a:br>
            <a:r>
              <a:rPr lang="es-ES" dirty="0"/>
              <a:t>GroupOwnerSocketHandler.java (GO)</a:t>
            </a:r>
            <a:endParaRPr lang="es-EC" dirty="0"/>
          </a:p>
        </p:txBody>
      </p:sp>
      <p:pic>
        <p:nvPicPr>
          <p:cNvPr id="4" name="Imagen 3"/>
          <p:cNvPicPr>
            <a:picLocks noChangeAspect="1"/>
          </p:cNvPicPr>
          <p:nvPr/>
        </p:nvPicPr>
        <p:blipFill>
          <a:blip r:embed="rId2"/>
          <a:stretch>
            <a:fillRect/>
          </a:stretch>
        </p:blipFill>
        <p:spPr>
          <a:xfrm>
            <a:off x="415092" y="3773036"/>
            <a:ext cx="11361815" cy="952108"/>
          </a:xfrm>
          <a:prstGeom prst="rect">
            <a:avLst/>
          </a:prstGeom>
        </p:spPr>
      </p:pic>
    </p:spTree>
    <p:extLst>
      <p:ext uri="{BB962C8B-B14F-4D97-AF65-F5344CB8AC3E}">
        <p14:creationId xmlns:p14="http://schemas.microsoft.com/office/powerpoint/2010/main" val="417705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1396" y="412940"/>
            <a:ext cx="10515600" cy="1325563"/>
          </a:xfrm>
        </p:spPr>
        <p:txBody>
          <a:bodyPr/>
          <a:lstStyle/>
          <a:p>
            <a:r>
              <a:rPr lang="es-EC" dirty="0"/>
              <a:t>MainActivity.java (GO)</a:t>
            </a:r>
          </a:p>
        </p:txBody>
      </p:sp>
      <p:pic>
        <p:nvPicPr>
          <p:cNvPr id="3" name="Imagen 2"/>
          <p:cNvPicPr>
            <a:picLocks noChangeAspect="1"/>
          </p:cNvPicPr>
          <p:nvPr/>
        </p:nvPicPr>
        <p:blipFill>
          <a:blip r:embed="rId2"/>
          <a:stretch>
            <a:fillRect/>
          </a:stretch>
        </p:blipFill>
        <p:spPr>
          <a:xfrm>
            <a:off x="80095" y="2144985"/>
            <a:ext cx="11990981" cy="4524375"/>
          </a:xfrm>
          <a:prstGeom prst="rect">
            <a:avLst/>
          </a:prstGeom>
        </p:spPr>
      </p:pic>
    </p:spTree>
    <p:extLst>
      <p:ext uri="{BB962C8B-B14F-4D97-AF65-F5344CB8AC3E}">
        <p14:creationId xmlns:p14="http://schemas.microsoft.com/office/powerpoint/2010/main" val="3670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59619"/>
          </a:xfrm>
        </p:spPr>
        <p:txBody>
          <a:bodyPr/>
          <a:lstStyle/>
          <a:p>
            <a:r>
              <a:rPr lang="es-EC" dirty="0"/>
              <a:t>MainActivity.java (CLIENT)</a:t>
            </a:r>
          </a:p>
        </p:txBody>
      </p:sp>
      <p:pic>
        <p:nvPicPr>
          <p:cNvPr id="3" name="Imagen 2"/>
          <p:cNvPicPr>
            <a:picLocks noChangeAspect="1"/>
          </p:cNvPicPr>
          <p:nvPr/>
        </p:nvPicPr>
        <p:blipFill>
          <a:blip r:embed="rId2"/>
          <a:stretch>
            <a:fillRect/>
          </a:stretch>
        </p:blipFill>
        <p:spPr>
          <a:xfrm>
            <a:off x="208432" y="1474505"/>
            <a:ext cx="11790636" cy="5261487"/>
          </a:xfrm>
          <a:prstGeom prst="rect">
            <a:avLst/>
          </a:prstGeom>
        </p:spPr>
      </p:pic>
    </p:spTree>
    <p:extLst>
      <p:ext uri="{BB962C8B-B14F-4D97-AF65-F5344CB8AC3E}">
        <p14:creationId xmlns:p14="http://schemas.microsoft.com/office/powerpoint/2010/main" val="8831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2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72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35396" y="626984"/>
            <a:ext cx="10515600" cy="4351338"/>
          </a:xfrm>
        </p:spPr>
        <p:txBody>
          <a:bodyPr/>
          <a:lstStyle/>
          <a:p>
            <a:pPr algn="just"/>
            <a:r>
              <a:rPr lang="es-EC" dirty="0" err="1"/>
              <a:t>Wi</a:t>
            </a:r>
            <a:r>
              <a:rPr lang="es-EC" dirty="0"/>
              <a:t>-Fi </a:t>
            </a:r>
            <a:r>
              <a:rPr lang="es-EC" dirty="0" err="1"/>
              <a:t>Direct</a:t>
            </a:r>
            <a:r>
              <a:rPr lang="es-EC" dirty="0"/>
              <a:t> nos permite conectar dispositivos cercanos sin la necesidad de un punto de acceso a internet. </a:t>
            </a:r>
          </a:p>
          <a:p>
            <a:pPr algn="just"/>
            <a:r>
              <a:rPr lang="es-EC" dirty="0"/>
              <a:t>Estas conexiones se llevan a cabo mediante la creación de redes de tipo P2P o Ad-Hoc las cuales nos permiten el intercambio de información entre los dispositivos que la conforman.</a:t>
            </a:r>
          </a:p>
        </p:txBody>
      </p:sp>
      <p:pic>
        <p:nvPicPr>
          <p:cNvPr id="7" name="Picture 3"/>
          <p:cNvPicPr>
            <a:picLocks noChangeAspect="1"/>
          </p:cNvPicPr>
          <p:nvPr/>
        </p:nvPicPr>
        <p:blipFill>
          <a:blip r:embed="rId2"/>
          <a:stretch>
            <a:fillRect/>
          </a:stretch>
        </p:blipFill>
        <p:spPr>
          <a:xfrm>
            <a:off x="1236447" y="3355429"/>
            <a:ext cx="3759109" cy="2392160"/>
          </a:xfrm>
          <a:prstGeom prst="rect">
            <a:avLst/>
          </a:prstGeom>
        </p:spPr>
      </p:pic>
      <p:pic>
        <p:nvPicPr>
          <p:cNvPr id="8" name="Picture 4"/>
          <p:cNvPicPr>
            <a:picLocks noChangeAspect="1"/>
          </p:cNvPicPr>
          <p:nvPr/>
        </p:nvPicPr>
        <p:blipFill>
          <a:blip r:embed="rId3"/>
          <a:stretch>
            <a:fillRect/>
          </a:stretch>
        </p:blipFill>
        <p:spPr>
          <a:xfrm>
            <a:off x="7427197" y="3355429"/>
            <a:ext cx="3524250" cy="2809875"/>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85274" y="1821833"/>
            <a:ext cx="5241758" cy="4703511"/>
          </a:xfrm>
        </p:spPr>
        <p:txBody>
          <a:bodyPr/>
          <a:lstStyle/>
          <a:p>
            <a:pPr algn="just"/>
            <a:r>
              <a:rPr lang="es-EC" dirty="0"/>
              <a:t>Actualmente, la gran mayoría de </a:t>
            </a:r>
            <a:r>
              <a:rPr lang="es-EC" dirty="0" err="1"/>
              <a:t>smartphones</a:t>
            </a:r>
            <a:r>
              <a:rPr lang="es-EC" dirty="0"/>
              <a:t> Android incorporan la tecnología de </a:t>
            </a:r>
            <a:r>
              <a:rPr lang="es-EC" dirty="0" err="1"/>
              <a:t>Wi</a:t>
            </a:r>
            <a:r>
              <a:rPr lang="es-EC" dirty="0"/>
              <a:t>-Fi </a:t>
            </a:r>
            <a:r>
              <a:rPr lang="es-EC" dirty="0" err="1"/>
              <a:t>Direct</a:t>
            </a:r>
            <a:r>
              <a:rPr lang="es-EC" dirty="0"/>
              <a:t> el cual se incluyó por primera vez en </a:t>
            </a:r>
            <a:r>
              <a:rPr lang="es-EC" b="1" dirty="0"/>
              <a:t>Android 4.0 Ice </a:t>
            </a:r>
            <a:r>
              <a:rPr lang="es-EC" b="1" dirty="0" err="1"/>
              <a:t>Cream</a:t>
            </a:r>
            <a:r>
              <a:rPr lang="es-EC" b="1" dirty="0"/>
              <a:t> </a:t>
            </a:r>
            <a:r>
              <a:rPr lang="es-EC" b="1" dirty="0" err="1"/>
              <a:t>Sandwich</a:t>
            </a:r>
            <a:r>
              <a:rPr lang="es-EC" b="1" dirty="0"/>
              <a:t>. </a:t>
            </a:r>
            <a:r>
              <a:rPr lang="es-EC" dirty="0"/>
              <a:t>Lógicamente aquellos teléfonos con versión inferior de Android no soportan </a:t>
            </a:r>
            <a:r>
              <a:rPr lang="es-EC" dirty="0" err="1"/>
              <a:t>WiFi</a:t>
            </a:r>
            <a:r>
              <a:rPr lang="es-EC" dirty="0"/>
              <a:t> </a:t>
            </a:r>
            <a:r>
              <a:rPr lang="es-EC" dirty="0" err="1"/>
              <a:t>Direct</a:t>
            </a:r>
            <a:r>
              <a:rPr lang="es-EC" dirty="0"/>
              <a:t>. </a:t>
            </a:r>
          </a:p>
        </p:txBody>
      </p:sp>
      <p:pic>
        <p:nvPicPr>
          <p:cNvPr id="8" name="Picture 3"/>
          <p:cNvPicPr>
            <a:picLocks noChangeAspect="1"/>
          </p:cNvPicPr>
          <p:nvPr/>
        </p:nvPicPr>
        <p:blipFill>
          <a:blip r:embed="rId2"/>
          <a:stretch>
            <a:fillRect/>
          </a:stretch>
        </p:blipFill>
        <p:spPr>
          <a:xfrm>
            <a:off x="6429877" y="1821833"/>
            <a:ext cx="5524500" cy="3590925"/>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333772" y="908720"/>
            <a:ext cx="6605337" cy="4429752"/>
          </a:xfrm>
        </p:spPr>
        <p:txBody>
          <a:bodyPr/>
          <a:lstStyle/>
          <a:p>
            <a:pPr algn="just"/>
            <a:r>
              <a:rPr lang="es-EC" dirty="0" err="1"/>
              <a:t>Wi</a:t>
            </a:r>
            <a:r>
              <a:rPr lang="es-EC" dirty="0"/>
              <a:t>-Fi tiene su presencia en muchos tipos de dispositivos como teléfonos inteligentes, TV, impresoras, automóviles, asistencia sanitaria, etc. Durante mucho tiempo el </a:t>
            </a:r>
            <a:r>
              <a:rPr lang="es-EC" dirty="0" err="1"/>
              <a:t>wi</a:t>
            </a:r>
            <a:r>
              <a:rPr lang="es-EC" dirty="0"/>
              <a:t>-fi se limitó al modelo básico de puntos de acceso que crean redes inalámbricas y dispositivos de estación que se conectan a redes inalámbricas. </a:t>
            </a:r>
          </a:p>
        </p:txBody>
      </p:sp>
      <p:pic>
        <p:nvPicPr>
          <p:cNvPr id="3" name="Picture 2" descr="Resultado de imagen para wifi 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722" y="1136652"/>
            <a:ext cx="47625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6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886325" y="5189949"/>
            <a:ext cx="10519611" cy="1623427"/>
          </a:xfrm>
        </p:spPr>
        <p:txBody>
          <a:bodyPr>
            <a:normAutofit/>
          </a:bodyPr>
          <a:lstStyle/>
          <a:p>
            <a:r>
              <a:rPr lang="es-EC" dirty="0" err="1"/>
              <a:t>Wi</a:t>
            </a:r>
            <a:r>
              <a:rPr lang="es-EC" dirty="0"/>
              <a:t>-Fi </a:t>
            </a:r>
            <a:r>
              <a:rPr lang="es-EC" dirty="0" err="1"/>
              <a:t>Direct</a:t>
            </a:r>
            <a:r>
              <a:rPr lang="es-EC" dirty="0"/>
              <a:t> permite a los dispositivos comunicarse directamente entre sí utilizando métodos similares al </a:t>
            </a:r>
            <a:r>
              <a:rPr lang="es-EC" dirty="0" err="1"/>
              <a:t>Wi</a:t>
            </a:r>
            <a:r>
              <a:rPr lang="es-EC" dirty="0"/>
              <a:t>-Fi tradicional, excepto que no requieren el uso de un punto de acceso central. En su lugar, los dispositivos utilizan un "punto de acceso de software" (</a:t>
            </a:r>
            <a:r>
              <a:rPr lang="es-EC" dirty="0" err="1"/>
              <a:t>Soft</a:t>
            </a:r>
            <a:r>
              <a:rPr lang="es-EC" dirty="0"/>
              <a:t> AP).</a:t>
            </a:r>
          </a:p>
        </p:txBody>
      </p:sp>
      <p:pic>
        <p:nvPicPr>
          <p:cNvPr id="3" name="Picture 3"/>
          <p:cNvPicPr>
            <a:picLocks noChangeAspect="1"/>
          </p:cNvPicPr>
          <p:nvPr/>
        </p:nvPicPr>
        <p:blipFill rotWithShape="1">
          <a:blip r:embed="rId2"/>
          <a:srcRect l="8337" t="26901" r="10849" b="27719"/>
          <a:stretch/>
        </p:blipFill>
        <p:spPr>
          <a:xfrm>
            <a:off x="1838824" y="380492"/>
            <a:ext cx="8614612" cy="4658588"/>
          </a:xfrm>
          <a:prstGeom prst="rect">
            <a:avLst/>
          </a:prstGeom>
        </p:spPr>
      </p:pic>
    </p:spTree>
    <p:extLst>
      <p:ext uri="{BB962C8B-B14F-4D97-AF65-F5344CB8AC3E}">
        <p14:creationId xmlns:p14="http://schemas.microsoft.com/office/powerpoint/2010/main" val="3899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196516" y="1606171"/>
            <a:ext cx="5723021" cy="4559133"/>
          </a:xfrm>
        </p:spPr>
        <p:txBody>
          <a:bodyPr/>
          <a:lstStyle/>
          <a:p>
            <a:pPr algn="just"/>
            <a:r>
              <a:rPr lang="es-EC" dirty="0"/>
              <a:t>Luego que un grupo de dispositivos es creado un dispositivo con </a:t>
            </a:r>
            <a:r>
              <a:rPr lang="es-EC" dirty="0" err="1"/>
              <a:t>Wi</a:t>
            </a:r>
            <a:r>
              <a:rPr lang="es-EC" dirty="0"/>
              <a:t>-Fi </a:t>
            </a:r>
            <a:r>
              <a:rPr lang="es-EC" dirty="0" err="1"/>
              <a:t>Direct</a:t>
            </a:r>
            <a:r>
              <a:rPr lang="es-EC" dirty="0"/>
              <a:t> puede invitar a unirse al grupo a otro dispositivo con </a:t>
            </a:r>
            <a:r>
              <a:rPr lang="es-EC" dirty="0" err="1"/>
              <a:t>Wi</a:t>
            </a:r>
            <a:r>
              <a:rPr lang="es-EC" dirty="0"/>
              <a:t>-Fi </a:t>
            </a:r>
            <a:r>
              <a:rPr lang="es-EC" dirty="0" err="1"/>
              <a:t>direct</a:t>
            </a:r>
            <a:endParaRPr lang="es-EC" dirty="0"/>
          </a:p>
          <a:p>
            <a:pPr algn="just"/>
            <a:r>
              <a:rPr lang="es-EC" dirty="0"/>
              <a:t>La decisión de aceptar o declinar la invitación esta en manos del dispositivo el cual fue invitado a unirse al grupo.</a:t>
            </a:r>
          </a:p>
        </p:txBody>
      </p:sp>
      <p:pic>
        <p:nvPicPr>
          <p:cNvPr id="3" name="Picture 3"/>
          <p:cNvPicPr>
            <a:picLocks noChangeAspect="1"/>
          </p:cNvPicPr>
          <p:nvPr/>
        </p:nvPicPr>
        <p:blipFill rotWithShape="1">
          <a:blip r:embed="rId2"/>
          <a:srcRect l="52761" t="45146" r="13357" b="36842"/>
          <a:stretch/>
        </p:blipFill>
        <p:spPr>
          <a:xfrm>
            <a:off x="5919537" y="1846802"/>
            <a:ext cx="6018919" cy="3433010"/>
          </a:xfrm>
          <a:prstGeom prst="rect">
            <a:avLst/>
          </a:prstGeom>
        </p:spPr>
      </p:pic>
    </p:spTree>
    <p:extLst>
      <p:ext uri="{BB962C8B-B14F-4D97-AF65-F5344CB8AC3E}">
        <p14:creationId xmlns:p14="http://schemas.microsoft.com/office/powerpoint/2010/main" val="31917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Grp="1" noChangeAspect="1"/>
          </p:cNvPicPr>
          <p:nvPr>
            <p:ph idx="1"/>
          </p:nvPr>
        </p:nvPicPr>
        <p:blipFill>
          <a:blip r:embed="rId2"/>
          <a:stretch>
            <a:fillRect/>
          </a:stretch>
        </p:blipFill>
        <p:spPr>
          <a:xfrm>
            <a:off x="4752527" y="1275042"/>
            <a:ext cx="7030517" cy="3984358"/>
          </a:xfrm>
          <a:prstGeom prst="rect">
            <a:avLst/>
          </a:prstGeom>
        </p:spPr>
      </p:pic>
      <p:sp>
        <p:nvSpPr>
          <p:cNvPr id="3" name="Rectangle 4"/>
          <p:cNvSpPr/>
          <p:nvPr/>
        </p:nvSpPr>
        <p:spPr>
          <a:xfrm>
            <a:off x="368179" y="1562688"/>
            <a:ext cx="4267200" cy="4026552"/>
          </a:xfrm>
          <a:prstGeom prst="rect">
            <a:avLst/>
          </a:prstGeom>
        </p:spPr>
        <p:txBody>
          <a:bodyPr wrap="square">
            <a:spAutoFit/>
          </a:bodyPr>
          <a:lstStyle/>
          <a:p>
            <a:pPr algn="just">
              <a:lnSpc>
                <a:spcPct val="107000"/>
              </a:lnSpc>
              <a:spcAft>
                <a:spcPts val="800"/>
              </a:spcAft>
            </a:pPr>
            <a:r>
              <a:rPr lang="es-EC" sz="2400" dirty="0">
                <a:latin typeface="Calibri" panose="020F0502020204030204" pitchFamily="34" charset="0"/>
                <a:ea typeface="Calibri" panose="020F0502020204030204" pitchFamily="34" charset="0"/>
                <a:cs typeface="Times New Roman" panose="02020603050405020304" pitchFamily="18" charset="0"/>
              </a:rPr>
              <a:t>La aplicación realizada tiene la funcionalidad de mediante el uso de </a:t>
            </a:r>
            <a:r>
              <a:rPr lang="es-EC" sz="2400" dirty="0" err="1">
                <a:latin typeface="Calibri" panose="020F0502020204030204" pitchFamily="34" charset="0"/>
                <a:ea typeface="Calibri" panose="020F0502020204030204" pitchFamily="34" charset="0"/>
                <a:cs typeface="Times New Roman" panose="02020603050405020304" pitchFamily="18" charset="0"/>
              </a:rPr>
              <a:t>Wi</a:t>
            </a:r>
            <a:r>
              <a:rPr lang="es-EC" sz="2400" dirty="0">
                <a:latin typeface="Calibri" panose="020F0502020204030204" pitchFamily="34" charset="0"/>
                <a:ea typeface="Calibri" panose="020F0502020204030204" pitchFamily="34" charset="0"/>
                <a:cs typeface="Times New Roman" panose="02020603050405020304" pitchFamily="18" charset="0"/>
              </a:rPr>
              <a:t>-Fi </a:t>
            </a:r>
            <a:r>
              <a:rPr lang="es-EC" sz="2400" dirty="0" err="1">
                <a:latin typeface="Calibri" panose="020F0502020204030204" pitchFamily="34" charset="0"/>
                <a:ea typeface="Calibri" panose="020F0502020204030204" pitchFamily="34" charset="0"/>
                <a:cs typeface="Times New Roman" panose="02020603050405020304" pitchFamily="18" charset="0"/>
              </a:rPr>
              <a:t>direct</a:t>
            </a:r>
            <a:r>
              <a:rPr lang="es-EC" sz="2400" dirty="0">
                <a:latin typeface="Calibri" panose="020F0502020204030204" pitchFamily="34" charset="0"/>
                <a:ea typeface="Calibri" panose="020F0502020204030204" pitchFamily="34" charset="0"/>
                <a:cs typeface="Times New Roman" panose="02020603050405020304" pitchFamily="18" charset="0"/>
              </a:rPr>
              <a:t> enviar y recibir mensajes entre dispositivos que se encuentre en un rango de alcance de hasta 250 metros en exteriores con velocidades cercanas a los 250 Mbps (según el estándar </a:t>
            </a:r>
            <a:r>
              <a:rPr lang="es-EC" sz="24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tooltip="Abre en una nueva ventana"/>
              </a:rPr>
              <a:t>802.11n</a:t>
            </a:r>
            <a:r>
              <a:rPr lang="es-EC" sz="24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016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a:spLocks noGrp="1"/>
          </p:cNvSpPr>
          <p:nvPr>
            <p:ph idx="1"/>
          </p:nvPr>
        </p:nvSpPr>
        <p:spPr>
          <a:xfrm>
            <a:off x="909836" y="2274793"/>
            <a:ext cx="10515600" cy="1146175"/>
          </a:xfrm>
        </p:spPr>
        <p:txBody>
          <a:bodyPr/>
          <a:lstStyle/>
          <a:p>
            <a:pPr marL="0" indent="0">
              <a:buNone/>
            </a:pPr>
            <a:r>
              <a:rPr lang="es-EC" dirty="0"/>
              <a:t>Permisos que permiten acceder y modificar el estado de las conexiones </a:t>
            </a:r>
            <a:r>
              <a:rPr lang="es-EC" dirty="0" err="1"/>
              <a:t>WI</a:t>
            </a:r>
            <a:r>
              <a:rPr lang="es-EC" dirty="0"/>
              <a:t>-FI y el estado de la red.</a:t>
            </a:r>
          </a:p>
        </p:txBody>
      </p:sp>
      <p:pic>
        <p:nvPicPr>
          <p:cNvPr id="3" name="Imagen 2"/>
          <p:cNvPicPr>
            <a:picLocks noChangeAspect="1"/>
          </p:cNvPicPr>
          <p:nvPr/>
        </p:nvPicPr>
        <p:blipFill>
          <a:blip r:embed="rId2"/>
          <a:stretch>
            <a:fillRect/>
          </a:stretch>
        </p:blipFill>
        <p:spPr>
          <a:xfrm>
            <a:off x="174631" y="3635474"/>
            <a:ext cx="11896445" cy="1809750"/>
          </a:xfrm>
          <a:prstGeom prst="rect">
            <a:avLst/>
          </a:prstGeom>
        </p:spPr>
      </p:pic>
      <p:sp>
        <p:nvSpPr>
          <p:cNvPr id="4" name="Título 1"/>
          <p:cNvSpPr>
            <a:spLocks noGrp="1"/>
          </p:cNvSpPr>
          <p:nvPr>
            <p:ph type="title"/>
          </p:nvPr>
        </p:nvSpPr>
        <p:spPr>
          <a:xfrm>
            <a:off x="1522413" y="885056"/>
            <a:ext cx="9144001" cy="959768"/>
          </a:xfrm>
        </p:spPr>
        <p:txBody>
          <a:bodyPr/>
          <a:lstStyle/>
          <a:p>
            <a:pPr algn="ctr"/>
            <a:r>
              <a:rPr lang="es-EC" dirty="0"/>
              <a:t>Código importante</a:t>
            </a:r>
          </a:p>
        </p:txBody>
      </p:sp>
    </p:spTree>
    <p:extLst>
      <p:ext uri="{BB962C8B-B14F-4D97-AF65-F5344CB8AC3E}">
        <p14:creationId xmlns:p14="http://schemas.microsoft.com/office/powerpoint/2010/main" val="29452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txBox="1">
            <a:spLocks/>
          </p:cNvSpPr>
          <p:nvPr/>
        </p:nvSpPr>
        <p:spPr>
          <a:xfrm>
            <a:off x="845961" y="1406687"/>
            <a:ext cx="10515600" cy="222059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s-EC"/>
              <a:t>Antes de poder realizar las funcionalidades que ofrece la API Wifi.p2p es necesario obtener una instancia de la clase WifiP2pManager, que es la clase que contiene los métodos para descubrir pares y conectarse con los dispositivos entre otros, y a continuación crear un objeto BroadcastReceiver.</a:t>
            </a:r>
            <a:endParaRPr lang="es-EC" dirty="0"/>
          </a:p>
        </p:txBody>
      </p:sp>
      <p:pic>
        <p:nvPicPr>
          <p:cNvPr id="4" name="Imagen 3"/>
          <p:cNvPicPr>
            <a:picLocks noChangeAspect="1"/>
          </p:cNvPicPr>
          <p:nvPr/>
        </p:nvPicPr>
        <p:blipFill>
          <a:blip r:embed="rId2"/>
          <a:stretch>
            <a:fillRect/>
          </a:stretch>
        </p:blipFill>
        <p:spPr>
          <a:xfrm>
            <a:off x="136446" y="3580619"/>
            <a:ext cx="11934630" cy="928501"/>
          </a:xfrm>
          <a:prstGeom prst="rect">
            <a:avLst/>
          </a:prstGeom>
        </p:spPr>
      </p:pic>
    </p:spTree>
    <p:extLst>
      <p:ext uri="{BB962C8B-B14F-4D97-AF65-F5344CB8AC3E}">
        <p14:creationId xmlns:p14="http://schemas.microsoft.com/office/powerpoint/2010/main" val="1308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408</Words>
  <Application>Microsoft Office PowerPoint</Application>
  <PresentationFormat>Personalizado</PresentationFormat>
  <Paragraphs>24</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Corbel</vt:lpstr>
      <vt:lpstr>Times New Roman</vt:lpstr>
      <vt:lpstr>Túnel azul digital 16 × 9</vt:lpstr>
      <vt:lpstr>ESCUELA POLITÉCNICA NACIONAL  REDES DE COMUNICACIÓN</vt:lpstr>
      <vt:lpstr>Presentación de PowerPoint</vt:lpstr>
      <vt:lpstr>Presentación de PowerPoint</vt:lpstr>
      <vt:lpstr>Presentación de PowerPoint</vt:lpstr>
      <vt:lpstr>Presentación de PowerPoint</vt:lpstr>
      <vt:lpstr>Presentación de PowerPoint</vt:lpstr>
      <vt:lpstr>Presentación de PowerPoint</vt:lpstr>
      <vt:lpstr>Código importante</vt:lpstr>
      <vt:lpstr>Presentación de PowerPoint</vt:lpstr>
      <vt:lpstr>P2pDestinationDevice, una abstracción WifiP2pDevice</vt:lpstr>
      <vt:lpstr>Dirección IP GO  MainActivity.java</vt:lpstr>
      <vt:lpstr>Dirección IP del cliente GroupOwnerSocketHandler.java (GO)</vt:lpstr>
      <vt:lpstr>MainActivity.java (GO)</vt:lpstr>
      <vt:lpstr>MainActivity.java (CLIENT)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2017-02-15T10:19:11Z</dcterms:created>
  <dcterms:modified xsi:type="dcterms:W3CDTF">2017-02-15T10:33:34Z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